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71" r:id="rId6"/>
    <p:sldId id="272" r:id="rId7"/>
    <p:sldId id="277" r:id="rId8"/>
    <p:sldId id="260" r:id="rId9"/>
    <p:sldId id="278" r:id="rId10"/>
    <p:sldId id="275" r:id="rId11"/>
    <p:sldId id="279" r:id="rId12"/>
    <p:sldId id="261" r:id="rId13"/>
    <p:sldId id="264" r:id="rId14"/>
  </p:sldIdLst>
  <p:sldSz cx="18288000" cy="10287000"/>
  <p:notesSz cx="6858000" cy="9144000"/>
  <p:embeddedFontLst>
    <p:embeddedFont>
      <p:font typeface="Pretendard Bold" panose="020B0600000101010101" charset="-127"/>
      <p:bold r:id="rId15"/>
    </p:embeddedFont>
    <p:embeddedFont>
      <p:font typeface="Pretendard ExtraLight" panose="020B0600000101010101" charset="-127"/>
      <p:regular r:id="rId16"/>
    </p:embeddedFont>
    <p:embeddedFont>
      <p:font typeface="Pretendard Medium" panose="020B0600000101010101" charset="-127"/>
      <p:bold r:id="rId17"/>
    </p:embeddedFont>
    <p:embeddedFont>
      <p:font typeface="Pretendard Regular" panose="020B0600000101010101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blurRad="653365" dir="10800000">
              <a:srgbClr val="000000">
                <a:alpha val="4000"/>
              </a:srgbClr>
            </a:outerShdw>
          </a:effectLst>
        </p:spPr>
      </p:pic>
      <p:pic>
        <p:nvPicPr>
          <p:cNvPr id="3" name="Picture 3" descr="asdas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5054600"/>
            <a:ext cx="107442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8953500"/>
            <a:ext cx="161798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229100" y="5080000"/>
            <a:ext cx="98171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97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930900" y="3975100"/>
            <a:ext cx="64262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302500" y="9220200"/>
            <a:ext cx="3670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800" b="0" i="0" u="none" strike="noStrike" dirty="0">
                <a:solidFill>
                  <a:srgbClr val="595959"/>
                </a:solidFill>
                <a:latin typeface="Pretendard Medium"/>
              </a:rPr>
              <a:t>산업인공지능학과</a:t>
            </a:r>
            <a:endParaRPr lang="en-US" sz="1800" b="0" i="0" u="none" strike="noStrike" dirty="0">
              <a:solidFill>
                <a:srgbClr val="595959"/>
              </a:solidFill>
              <a:latin typeface="Pretendard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86000" y="927100"/>
            <a:ext cx="450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최적화기법특론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</a:rPr>
              <a:t>Project 3</a:t>
            </a: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CF5423F-93F2-9E9A-55A6-903E2EBA1171}"/>
              </a:ext>
            </a:extLst>
          </p:cNvPr>
          <p:cNvSpPr txBox="1"/>
          <p:nvPr/>
        </p:nvSpPr>
        <p:spPr>
          <a:xfrm>
            <a:off x="4114800" y="5257800"/>
            <a:ext cx="98171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4900" b="0" i="0" u="none" strike="noStrike" dirty="0">
                <a:solidFill>
                  <a:srgbClr val="000000"/>
                </a:solidFill>
                <a:ea typeface="Pretendard ExtraLight"/>
              </a:rPr>
              <a:t>Project3 : Neural Network </a:t>
            </a:r>
            <a:r>
              <a:rPr lang="ko-KR" altLang="en-US" sz="4900" b="0" i="0" u="none" strike="noStrike" dirty="0">
                <a:solidFill>
                  <a:srgbClr val="000000"/>
                </a:solidFill>
                <a:ea typeface="Pretendard ExtraLight"/>
              </a:rPr>
              <a:t>최적화</a:t>
            </a:r>
            <a:br>
              <a:rPr lang="en-US" altLang="ko-KR" sz="4900" b="0" i="0" u="none" strike="noStrike" dirty="0">
                <a:solidFill>
                  <a:srgbClr val="000000"/>
                </a:solidFill>
                <a:ea typeface="Pretendard ExtraLight"/>
              </a:rPr>
            </a:br>
            <a:r>
              <a:rPr lang="en-US" altLang="ko-KR" sz="3200" b="0" i="0" u="none" strike="noStrike" dirty="0">
                <a:solidFill>
                  <a:srgbClr val="000000"/>
                </a:solidFill>
                <a:ea typeface="Pretendard ExtraLight"/>
              </a:rPr>
              <a:t>2024254019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a typeface="Pretendard ExtraLight"/>
              </a:rPr>
              <a:t>유진호</a:t>
            </a:r>
            <a:endParaRPr lang="ko-KR" sz="3200" b="0" i="0" u="none" strike="noStrike" dirty="0">
              <a:solidFill>
                <a:srgbClr val="000000"/>
              </a:solidFill>
              <a:ea typeface="Pretendard Extra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85900"/>
            <a:ext cx="13220700" cy="17284700"/>
          </a:xfrm>
          <a:prstGeom prst="rect">
            <a:avLst/>
          </a:prstGeom>
          <a:effectLst>
            <a:outerShdw blurRad="653365" dir="10800000">
              <a:srgbClr val="000000">
                <a:alpha val="4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5219700" y="113284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endParaRPr lang="en-US" sz="21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3657600"/>
            <a:ext cx="161798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20900" y="2857500"/>
            <a:ext cx="1244600" cy="25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225800" y="2286000"/>
            <a:ext cx="141732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400" b="0" i="0" u="none" strike="noStrike" dirty="0">
                <a:solidFill>
                  <a:srgbClr val="000000"/>
                </a:solidFill>
                <a:latin typeface="Pretendard Medium"/>
              </a:rPr>
              <a:t>실행결과 및 분석</a:t>
            </a: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86000" y="927100"/>
            <a:ext cx="450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최적화기법특론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</a:rPr>
              <a:t>Project 3</a:t>
            </a: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81100" y="2286000"/>
            <a:ext cx="1397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>
                <a:solidFill>
                  <a:srgbClr val="000000"/>
                </a:solidFill>
                <a:latin typeface="Pretendard Bold"/>
              </a:rPr>
              <a:t>03</a:t>
            </a:r>
          </a:p>
        </p:txBody>
      </p:sp>
      <p:pic>
        <p:nvPicPr>
          <p:cNvPr id="39" name="Picture 3">
            <a:extLst>
              <a:ext uri="{FF2B5EF4-FFF2-40B4-BE49-F238E27FC236}">
                <a16:creationId xmlns:a16="http://schemas.microsoft.com/office/drawing/2014/main" id="{DA669056-9550-2EEE-AF52-4344F1F42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54100" y="4305300"/>
            <a:ext cx="15798800" cy="4927600"/>
          </a:xfrm>
          <a:prstGeom prst="rect">
            <a:avLst/>
          </a:prstGeom>
        </p:spPr>
      </p:pic>
      <p:sp>
        <p:nvSpPr>
          <p:cNvPr id="40" name="TextBox 11">
            <a:extLst>
              <a:ext uri="{FF2B5EF4-FFF2-40B4-BE49-F238E27FC236}">
                <a16:creationId xmlns:a16="http://schemas.microsoft.com/office/drawing/2014/main" id="{E63D8F1D-2DCE-A0D6-91B3-2DBEC2429FE5}"/>
              </a:ext>
            </a:extLst>
          </p:cNvPr>
          <p:cNvSpPr txBox="1"/>
          <p:nvPr/>
        </p:nvSpPr>
        <p:spPr>
          <a:xfrm>
            <a:off x="2819400" y="4737100"/>
            <a:ext cx="3124200" cy="41401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500" i="0" u="none" strike="noStrike" dirty="0" err="1">
                <a:solidFill>
                  <a:srgbClr val="000000"/>
                </a:solidFill>
                <a:latin typeface="Pretendard Bold"/>
                <a:ea typeface="Pretendard Bold"/>
              </a:rPr>
              <a:t>Hidden_layers</a:t>
            </a:r>
            <a:br>
              <a:rPr lang="en-US" sz="2500" i="0" u="none" strike="noStrike" dirty="0">
                <a:solidFill>
                  <a:srgbClr val="000000"/>
                </a:solidFill>
                <a:latin typeface="Pretendard Bold"/>
                <a:ea typeface="Pretendard Bold"/>
              </a:rPr>
            </a:br>
            <a:r>
              <a:rPr lang="en-US" sz="2500" dirty="0" err="1">
                <a:solidFill>
                  <a:srgbClr val="000000"/>
                </a:solidFill>
                <a:latin typeface="Pretendard Bold"/>
                <a:ea typeface="Pretendard Bold"/>
              </a:rPr>
              <a:t>nodes_per_layer</a:t>
            </a:r>
            <a:br>
              <a:rPr lang="en-US" sz="2500" dirty="0">
                <a:solidFill>
                  <a:srgbClr val="000000"/>
                </a:solidFill>
                <a:latin typeface="Pretendard Bold"/>
                <a:ea typeface="Pretendard Bold"/>
              </a:rPr>
            </a:br>
            <a:r>
              <a:rPr lang="en-US" sz="2500" dirty="0" err="1">
                <a:solidFill>
                  <a:srgbClr val="000000"/>
                </a:solidFill>
                <a:latin typeface="Pretendard Bold"/>
                <a:ea typeface="Pretendard Bold"/>
              </a:rPr>
              <a:t>learning_rate</a:t>
            </a:r>
            <a:br>
              <a:rPr lang="en-US" sz="2500" dirty="0">
                <a:solidFill>
                  <a:srgbClr val="000000"/>
                </a:solidFill>
                <a:latin typeface="Pretendard Bold"/>
                <a:ea typeface="Pretendard Bold"/>
              </a:rPr>
            </a:br>
            <a:r>
              <a:rPr lang="en-US" sz="2500" dirty="0" err="1">
                <a:solidFill>
                  <a:srgbClr val="000000"/>
                </a:solidFill>
                <a:latin typeface="Pretendard Bold"/>
                <a:ea typeface="Pretendard Bold"/>
              </a:rPr>
              <a:t>activation_function</a:t>
            </a:r>
            <a:br>
              <a:rPr lang="en-US" sz="2500" dirty="0">
                <a:solidFill>
                  <a:srgbClr val="000000"/>
                </a:solidFill>
                <a:latin typeface="Pretendard Bold"/>
                <a:ea typeface="Pretendard Bold"/>
              </a:rPr>
            </a:br>
            <a:r>
              <a:rPr lang="en-US" sz="2500" dirty="0" err="1">
                <a:solidFill>
                  <a:srgbClr val="000000"/>
                </a:solidFill>
                <a:latin typeface="Pretendard Bold"/>
                <a:ea typeface="Pretendard Bold"/>
              </a:rPr>
              <a:t>weight_init</a:t>
            </a:r>
            <a:br>
              <a:rPr lang="en-US" sz="2500" dirty="0">
                <a:solidFill>
                  <a:srgbClr val="000000"/>
                </a:solidFill>
                <a:latin typeface="Pretendard Bold"/>
                <a:ea typeface="Pretendard Bold"/>
              </a:rPr>
            </a:br>
            <a:r>
              <a:rPr lang="en-US" sz="2500" dirty="0" err="1">
                <a:solidFill>
                  <a:srgbClr val="000000"/>
                </a:solidFill>
                <a:latin typeface="Pretendard Bold"/>
                <a:ea typeface="Pretendard Bold"/>
              </a:rPr>
              <a:t>batch_size</a:t>
            </a:r>
            <a:br>
              <a:rPr lang="en-US" sz="2500" dirty="0">
                <a:solidFill>
                  <a:srgbClr val="000000"/>
                </a:solidFill>
                <a:latin typeface="Pretendard Bold"/>
                <a:ea typeface="Pretendard Bold"/>
              </a:rPr>
            </a:br>
            <a:r>
              <a:rPr lang="en-US" sz="2500" dirty="0" err="1">
                <a:solidFill>
                  <a:srgbClr val="000000"/>
                </a:solidFill>
                <a:latin typeface="Pretendard Bold"/>
                <a:ea typeface="Pretendard Bold"/>
              </a:rPr>
              <a:t>dropout_rate</a:t>
            </a:r>
            <a:endParaRPr lang="en-US" sz="1400" i="0" u="none" strike="noStrike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41" name="TextBox 12">
            <a:extLst>
              <a:ext uri="{FF2B5EF4-FFF2-40B4-BE49-F238E27FC236}">
                <a16:creationId xmlns:a16="http://schemas.microsoft.com/office/drawing/2014/main" id="{45E41119-92DA-7E0A-CD15-33DBA0B23A3C}"/>
              </a:ext>
            </a:extLst>
          </p:cNvPr>
          <p:cNvSpPr txBox="1"/>
          <p:nvPr/>
        </p:nvSpPr>
        <p:spPr>
          <a:xfrm>
            <a:off x="6121400" y="5168900"/>
            <a:ext cx="10375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endParaRPr lang="en-US" sz="18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42" name="Picture 13">
            <a:extLst>
              <a:ext uri="{FF2B5EF4-FFF2-40B4-BE49-F238E27FC236}">
                <a16:creationId xmlns:a16="http://schemas.microsoft.com/office/drawing/2014/main" id="{38166757-CB1E-3007-DF6C-6D3A0C3D0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5283200"/>
            <a:ext cx="431800" cy="406400"/>
          </a:xfrm>
          <a:prstGeom prst="rect">
            <a:avLst/>
          </a:prstGeom>
        </p:spPr>
      </p:pic>
      <p:sp>
        <p:nvSpPr>
          <p:cNvPr id="44" name="TextBox 16">
            <a:extLst>
              <a:ext uri="{FF2B5EF4-FFF2-40B4-BE49-F238E27FC236}">
                <a16:creationId xmlns:a16="http://schemas.microsoft.com/office/drawing/2014/main" id="{BEDBDB97-0959-B8F7-8703-1F90EDAD46C7}"/>
              </a:ext>
            </a:extLst>
          </p:cNvPr>
          <p:cNvSpPr txBox="1"/>
          <p:nvPr/>
        </p:nvSpPr>
        <p:spPr>
          <a:xfrm>
            <a:off x="6121400" y="6362700"/>
            <a:ext cx="10375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endParaRPr lang="en-US" sz="18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6A0EFDD2-029D-4E7A-BA43-ECC952EEDC0D}"/>
              </a:ext>
            </a:extLst>
          </p:cNvPr>
          <p:cNvSpPr txBox="1"/>
          <p:nvPr/>
        </p:nvSpPr>
        <p:spPr>
          <a:xfrm>
            <a:off x="6121400" y="5295900"/>
            <a:ext cx="10375900" cy="289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altLang="en-US" dirty="0">
                <a:solidFill>
                  <a:srgbClr val="000000"/>
                </a:solidFill>
                <a:latin typeface="Pretendard Regular"/>
              </a:rPr>
              <a:t>다음과 같은 파라미터들을 하나를 제외한 나머지 파라미터를 고정하고 제일 최적화가 잘 된 파라미터들을 고정 하며 다른 파라미터들을 변경시키며 결과 분석 진행</a:t>
            </a:r>
            <a:br>
              <a:rPr lang="en-US" altLang="ko-KR" dirty="0">
                <a:solidFill>
                  <a:srgbClr val="000000"/>
                </a:solidFill>
                <a:latin typeface="Pretendard Regular"/>
              </a:rPr>
            </a:br>
            <a:br>
              <a:rPr lang="en-US" altLang="ko-KR" dirty="0">
                <a:solidFill>
                  <a:srgbClr val="000000"/>
                </a:solidFill>
                <a:latin typeface="Pretendard Regular"/>
              </a:rPr>
            </a:br>
            <a:r>
              <a:rPr lang="ko-KR" altLang="en-US" dirty="0">
                <a:solidFill>
                  <a:srgbClr val="000000"/>
                </a:solidFill>
                <a:latin typeface="Pretendard Regular"/>
              </a:rPr>
              <a:t>결과 값은 생성되는 실행결과 값이 너무 많아서 </a:t>
            </a:r>
            <a:r>
              <a:rPr lang="en-US" altLang="ko-KR" dirty="0">
                <a:solidFill>
                  <a:srgbClr val="FF0000"/>
                </a:solidFill>
                <a:latin typeface="Pretendard Regular"/>
              </a:rPr>
              <a:t>PDF</a:t>
            </a:r>
            <a:r>
              <a:rPr lang="ko-KR" altLang="en-US" dirty="0">
                <a:solidFill>
                  <a:srgbClr val="FF0000"/>
                </a:solidFill>
                <a:latin typeface="Pretendard Regular"/>
              </a:rPr>
              <a:t>파일로 별도 첨부</a:t>
            </a:r>
            <a:endParaRPr lang="en-US" sz="1800" b="0" i="0" u="none" strike="noStrike" dirty="0">
              <a:solidFill>
                <a:srgbClr val="FF0000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94083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85900"/>
            <a:ext cx="13220700" cy="17284700"/>
          </a:xfrm>
          <a:prstGeom prst="rect">
            <a:avLst/>
          </a:prstGeom>
          <a:effectLst>
            <a:outerShdw blurRad="653365" dir="10800000">
              <a:srgbClr val="000000">
                <a:alpha val="4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5219700" y="113284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endParaRPr lang="en-US" sz="21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3657600"/>
            <a:ext cx="161798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20900" y="2857500"/>
            <a:ext cx="1244600" cy="25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225800" y="2286000"/>
            <a:ext cx="141732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400" b="0" i="0" u="none" strike="noStrike" dirty="0">
                <a:solidFill>
                  <a:srgbClr val="000000"/>
                </a:solidFill>
                <a:latin typeface="Pretendard Medium"/>
              </a:rPr>
              <a:t>실행결과 및 분석</a:t>
            </a: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86000" y="927100"/>
            <a:ext cx="450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최적화기법특론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</a:rPr>
              <a:t>Project 3</a:t>
            </a: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81100" y="2286000"/>
            <a:ext cx="1397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>
                <a:solidFill>
                  <a:srgbClr val="000000"/>
                </a:solidFill>
                <a:latin typeface="Pretendard Bold"/>
              </a:rPr>
              <a:t>03</a:t>
            </a:r>
          </a:p>
        </p:txBody>
      </p:sp>
      <p:pic>
        <p:nvPicPr>
          <p:cNvPr id="39" name="Picture 3">
            <a:extLst>
              <a:ext uri="{FF2B5EF4-FFF2-40B4-BE49-F238E27FC236}">
                <a16:creationId xmlns:a16="http://schemas.microsoft.com/office/drawing/2014/main" id="{DA669056-9550-2EEE-AF52-4344F1F42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54100" y="4305300"/>
            <a:ext cx="15798800" cy="4927600"/>
          </a:xfrm>
          <a:prstGeom prst="rect">
            <a:avLst/>
          </a:prstGeom>
        </p:spPr>
      </p:pic>
      <p:sp>
        <p:nvSpPr>
          <p:cNvPr id="40" name="TextBox 11">
            <a:extLst>
              <a:ext uri="{FF2B5EF4-FFF2-40B4-BE49-F238E27FC236}">
                <a16:creationId xmlns:a16="http://schemas.microsoft.com/office/drawing/2014/main" id="{E63D8F1D-2DCE-A0D6-91B3-2DBEC2429FE5}"/>
              </a:ext>
            </a:extLst>
          </p:cNvPr>
          <p:cNvSpPr txBox="1"/>
          <p:nvPr/>
        </p:nvSpPr>
        <p:spPr>
          <a:xfrm>
            <a:off x="2819400" y="4737100"/>
            <a:ext cx="3124200" cy="41401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500" i="0" u="none" strike="noStrike" dirty="0" err="1">
                <a:solidFill>
                  <a:srgbClr val="000000"/>
                </a:solidFill>
                <a:latin typeface="Pretendard Bold"/>
                <a:ea typeface="Pretendard Bold"/>
              </a:rPr>
              <a:t>Hidden_layers</a:t>
            </a:r>
            <a:br>
              <a:rPr lang="en-US" sz="2500" i="0" u="none" strike="noStrike" dirty="0">
                <a:solidFill>
                  <a:srgbClr val="000000"/>
                </a:solidFill>
                <a:latin typeface="Pretendard Bold"/>
                <a:ea typeface="Pretendard Bold"/>
              </a:rPr>
            </a:br>
            <a:r>
              <a:rPr lang="en-US" sz="2500" dirty="0" err="1">
                <a:solidFill>
                  <a:srgbClr val="000000"/>
                </a:solidFill>
                <a:latin typeface="Pretendard Bold"/>
                <a:ea typeface="Pretendard Bold"/>
              </a:rPr>
              <a:t>nodes_per_layer</a:t>
            </a:r>
            <a:br>
              <a:rPr lang="en-US" sz="2500" dirty="0">
                <a:solidFill>
                  <a:srgbClr val="000000"/>
                </a:solidFill>
                <a:latin typeface="Pretendard Bold"/>
                <a:ea typeface="Pretendard Bold"/>
              </a:rPr>
            </a:br>
            <a:r>
              <a:rPr lang="en-US" sz="2500" dirty="0" err="1">
                <a:solidFill>
                  <a:srgbClr val="000000"/>
                </a:solidFill>
                <a:latin typeface="Pretendard Bold"/>
                <a:ea typeface="Pretendard Bold"/>
              </a:rPr>
              <a:t>learning_rate</a:t>
            </a:r>
            <a:br>
              <a:rPr lang="en-US" sz="2500" dirty="0">
                <a:solidFill>
                  <a:srgbClr val="000000"/>
                </a:solidFill>
                <a:latin typeface="Pretendard Bold"/>
                <a:ea typeface="Pretendard Bold"/>
              </a:rPr>
            </a:br>
            <a:r>
              <a:rPr lang="en-US" sz="2500" dirty="0" err="1">
                <a:solidFill>
                  <a:srgbClr val="000000"/>
                </a:solidFill>
                <a:latin typeface="Pretendard Bold"/>
                <a:ea typeface="Pretendard Bold"/>
              </a:rPr>
              <a:t>activation_function</a:t>
            </a:r>
            <a:br>
              <a:rPr lang="en-US" sz="2500" dirty="0">
                <a:solidFill>
                  <a:srgbClr val="000000"/>
                </a:solidFill>
                <a:latin typeface="Pretendard Bold"/>
                <a:ea typeface="Pretendard Bold"/>
              </a:rPr>
            </a:br>
            <a:r>
              <a:rPr lang="en-US" sz="2500" dirty="0" err="1">
                <a:solidFill>
                  <a:srgbClr val="000000"/>
                </a:solidFill>
                <a:latin typeface="Pretendard Bold"/>
                <a:ea typeface="Pretendard Bold"/>
              </a:rPr>
              <a:t>weight_init</a:t>
            </a:r>
            <a:br>
              <a:rPr lang="en-US" sz="2500" dirty="0">
                <a:solidFill>
                  <a:srgbClr val="000000"/>
                </a:solidFill>
                <a:latin typeface="Pretendard Bold"/>
                <a:ea typeface="Pretendard Bold"/>
              </a:rPr>
            </a:br>
            <a:r>
              <a:rPr lang="en-US" sz="2500" dirty="0" err="1">
                <a:solidFill>
                  <a:srgbClr val="000000"/>
                </a:solidFill>
                <a:latin typeface="Pretendard Bold"/>
                <a:ea typeface="Pretendard Bold"/>
              </a:rPr>
              <a:t>batch_size</a:t>
            </a:r>
            <a:br>
              <a:rPr lang="en-US" sz="2500" dirty="0">
                <a:solidFill>
                  <a:srgbClr val="000000"/>
                </a:solidFill>
                <a:latin typeface="Pretendard Bold"/>
                <a:ea typeface="Pretendard Bold"/>
              </a:rPr>
            </a:br>
            <a:r>
              <a:rPr lang="en-US" sz="2500" dirty="0" err="1">
                <a:solidFill>
                  <a:srgbClr val="000000"/>
                </a:solidFill>
                <a:latin typeface="Pretendard Bold"/>
                <a:ea typeface="Pretendard Bold"/>
              </a:rPr>
              <a:t>dropout_rate</a:t>
            </a:r>
            <a:endParaRPr lang="en-US" sz="1400" i="0" u="none" strike="noStrike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41" name="TextBox 12">
            <a:extLst>
              <a:ext uri="{FF2B5EF4-FFF2-40B4-BE49-F238E27FC236}">
                <a16:creationId xmlns:a16="http://schemas.microsoft.com/office/drawing/2014/main" id="{45E41119-92DA-7E0A-CD15-33DBA0B23A3C}"/>
              </a:ext>
            </a:extLst>
          </p:cNvPr>
          <p:cNvSpPr txBox="1"/>
          <p:nvPr/>
        </p:nvSpPr>
        <p:spPr>
          <a:xfrm>
            <a:off x="6121400" y="5168900"/>
            <a:ext cx="10375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endParaRPr lang="en-US" sz="18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42" name="Picture 13">
            <a:extLst>
              <a:ext uri="{FF2B5EF4-FFF2-40B4-BE49-F238E27FC236}">
                <a16:creationId xmlns:a16="http://schemas.microsoft.com/office/drawing/2014/main" id="{38166757-CB1E-3007-DF6C-6D3A0C3D0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5283200"/>
            <a:ext cx="431800" cy="406400"/>
          </a:xfrm>
          <a:prstGeom prst="rect">
            <a:avLst/>
          </a:prstGeom>
        </p:spPr>
      </p:pic>
      <p:sp>
        <p:nvSpPr>
          <p:cNvPr id="44" name="TextBox 16">
            <a:extLst>
              <a:ext uri="{FF2B5EF4-FFF2-40B4-BE49-F238E27FC236}">
                <a16:creationId xmlns:a16="http://schemas.microsoft.com/office/drawing/2014/main" id="{BEDBDB97-0959-B8F7-8703-1F90EDAD46C7}"/>
              </a:ext>
            </a:extLst>
          </p:cNvPr>
          <p:cNvSpPr txBox="1"/>
          <p:nvPr/>
        </p:nvSpPr>
        <p:spPr>
          <a:xfrm>
            <a:off x="6121400" y="6362700"/>
            <a:ext cx="10375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endParaRPr lang="en-US" sz="18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6A0EFDD2-029D-4E7A-BA43-ECC952EEDC0D}"/>
              </a:ext>
            </a:extLst>
          </p:cNvPr>
          <p:cNvSpPr txBox="1"/>
          <p:nvPr/>
        </p:nvSpPr>
        <p:spPr>
          <a:xfrm>
            <a:off x="6121400" y="5295900"/>
            <a:ext cx="10375900" cy="289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altLang="en-US" dirty="0">
                <a:solidFill>
                  <a:srgbClr val="000000"/>
                </a:solidFill>
                <a:latin typeface="Pretendard Regular"/>
              </a:rPr>
              <a:t>다음과 같은 파라미터들을 하나를 제외한 나머지 파라미터를 고정하고 제일 최적화가 잘 된 파라미터들을 고정 하며 다른 파라미터들을 변경시키며 결과 분석 진행</a:t>
            </a:r>
            <a:br>
              <a:rPr lang="en-US" altLang="ko-KR" dirty="0">
                <a:solidFill>
                  <a:srgbClr val="000000"/>
                </a:solidFill>
                <a:latin typeface="Pretendard Regular"/>
              </a:rPr>
            </a:br>
            <a:br>
              <a:rPr lang="en-US" altLang="ko-KR" dirty="0">
                <a:solidFill>
                  <a:srgbClr val="000000"/>
                </a:solidFill>
                <a:latin typeface="Pretendard Regular"/>
              </a:rPr>
            </a:br>
            <a:r>
              <a:rPr lang="ko-KR" altLang="en-US" dirty="0">
                <a:solidFill>
                  <a:srgbClr val="000000"/>
                </a:solidFill>
                <a:latin typeface="Pretendard Regular"/>
              </a:rPr>
              <a:t>결과 값은 생성되는 실행결과 값이 너무 많아서 </a:t>
            </a:r>
            <a:r>
              <a:rPr lang="en-US" altLang="ko-KR" dirty="0">
                <a:solidFill>
                  <a:srgbClr val="FF0000"/>
                </a:solidFill>
                <a:latin typeface="Pretendard Regular"/>
              </a:rPr>
              <a:t>PDF</a:t>
            </a:r>
            <a:r>
              <a:rPr lang="ko-KR" altLang="en-US" dirty="0">
                <a:solidFill>
                  <a:srgbClr val="FF0000"/>
                </a:solidFill>
                <a:latin typeface="Pretendard Regular"/>
              </a:rPr>
              <a:t>파일로 별도 첨부</a:t>
            </a:r>
            <a:endParaRPr lang="en-US" sz="1800" b="0" i="0" u="none" strike="noStrike" dirty="0">
              <a:solidFill>
                <a:srgbClr val="FF0000"/>
              </a:solidFill>
              <a:latin typeface="Pretendard Regular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BFE33D9-268D-BB80-8FAF-D16920B454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8897" y="3962399"/>
            <a:ext cx="15348613" cy="607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33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blurRad="653365" dir="10800000">
              <a:srgbClr val="000000">
                <a:alpha val="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3657600"/>
            <a:ext cx="16179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20900" y="2857500"/>
            <a:ext cx="12446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225800" y="2286000"/>
            <a:ext cx="141732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86000" y="927100"/>
            <a:ext cx="450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최적화기법특론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</a:rPr>
              <a:t>Project 3</a:t>
            </a: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81100" y="2286000"/>
            <a:ext cx="1397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>
                <a:solidFill>
                  <a:srgbClr val="000000"/>
                </a:solidFill>
                <a:latin typeface="Pretendard Bold"/>
              </a:rPr>
              <a:t>04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AC110E02-47C6-40FD-F88A-4D85A20A884B}"/>
              </a:ext>
            </a:extLst>
          </p:cNvPr>
          <p:cNvSpPr txBox="1"/>
          <p:nvPr/>
        </p:nvSpPr>
        <p:spPr>
          <a:xfrm>
            <a:off x="3181350" y="2286000"/>
            <a:ext cx="141732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400" b="0" i="0" u="none" strike="noStrike" dirty="0">
                <a:solidFill>
                  <a:srgbClr val="000000"/>
                </a:solidFill>
                <a:latin typeface="Pretendard Medium"/>
              </a:rPr>
              <a:t>결론</a:t>
            </a: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8C166C14-116F-D04B-5000-9D893A071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54100" y="3987800"/>
            <a:ext cx="15798800" cy="6299200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10450382-E4AA-681F-DCE8-D91A33C61D43}"/>
              </a:ext>
            </a:extLst>
          </p:cNvPr>
          <p:cNvSpPr txBox="1"/>
          <p:nvPr/>
        </p:nvSpPr>
        <p:spPr>
          <a:xfrm>
            <a:off x="2438400" y="4775199"/>
            <a:ext cx="14020800" cy="47244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b="0" i="0" u="none" strike="noStrike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Hidden_layers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= [</a:t>
            </a:r>
            <a:r>
              <a:rPr lang="en-US" sz="2000" b="0" i="0" u="none" strike="noStrike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2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10, 50]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Learning_rate</a:t>
            </a:r>
            <a:r>
              <a:rPr 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= [</a:t>
            </a:r>
            <a:r>
              <a:rPr lang="en-US" sz="2000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0.01</a:t>
            </a:r>
            <a:r>
              <a:rPr 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0.001, 0.0001]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b="0" i="0" u="none" strike="noStrike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Nodes_per_layer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= [</a:t>
            </a:r>
            <a:r>
              <a:rPr lang="en-US" sz="2000" b="0" i="0" u="none" strike="noStrike" dirty="0">
                <a:latin typeface="Pretendard Regular" panose="020B0600000101010101" charset="-127"/>
                <a:ea typeface="Pretendard Regular" panose="020B0600000101010101" charset="-127"/>
              </a:rPr>
              <a:t>16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32, </a:t>
            </a:r>
            <a:r>
              <a:rPr lang="en-US" sz="2000" b="0" i="0" u="none" strike="noStrike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64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Activation_Function</a:t>
            </a:r>
            <a:r>
              <a:rPr 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= [</a:t>
            </a:r>
            <a:r>
              <a:rPr lang="en-US" sz="2000" dirty="0" err="1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ReLU</a:t>
            </a:r>
            <a:r>
              <a:rPr 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Sigmoid]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b="0" i="0" u="none" strike="noStrike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Weight_inint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= [</a:t>
            </a:r>
            <a:r>
              <a:rPr lang="en-US" sz="2000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Xavier</a:t>
            </a:r>
            <a:r>
              <a:rPr 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He]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Batch_size</a:t>
            </a:r>
            <a:r>
              <a:rPr 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= [</a:t>
            </a:r>
            <a:r>
              <a:rPr lang="en-US" sz="2000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16</a:t>
            </a:r>
            <a:r>
              <a:rPr 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32, 64]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Dropout = [</a:t>
            </a:r>
            <a:r>
              <a:rPr lang="en-US" sz="2000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0.0</a:t>
            </a:r>
            <a:r>
              <a:rPr 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0.1, 0.2]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20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각 파라미터 별 빨간색 값이 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Test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결과 그래프에서 가장 좋게 나타났으며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각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파라미터별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특징으로는</a:t>
            </a:r>
            <a:b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b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</a:t>
            </a:r>
            <a:r>
              <a:rPr lang="ko-KR" alt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레이서 수가 많으면 과적합이 일어날 가능성이 큼</a:t>
            </a:r>
            <a: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b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- </a:t>
            </a:r>
            <a:r>
              <a:rPr lang="ko-KR" alt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충분한 노드 수를 설정하면 적당한 성능을 보임</a:t>
            </a:r>
            <a: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b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- </a:t>
            </a:r>
            <a:r>
              <a:rPr lang="ko-KR" altLang="en-US" sz="20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학습률은</a:t>
            </a:r>
            <a:r>
              <a:rPr lang="ko-KR" alt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0.01</a:t>
            </a:r>
            <a:r>
              <a:rPr lang="ko-KR" alt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 안정적이고 빠른 수렴을 유도</a:t>
            </a:r>
            <a: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0.001</a:t>
            </a:r>
            <a:r>
              <a:rPr lang="ko-KR" alt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은 더 느리지만 정확</a:t>
            </a:r>
            <a:b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- Activation </a:t>
            </a:r>
            <a:r>
              <a:rPr lang="en-US" altLang="ko-KR" sz="20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Funtion</a:t>
            </a:r>
            <a:r>
              <a:rPr lang="ko-KR" alt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은 </a:t>
            </a:r>
            <a:r>
              <a:rPr lang="en-US" altLang="ko-KR" sz="20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ReLU</a:t>
            </a:r>
            <a:r>
              <a:rPr lang="ko-KR" alt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가 일반적으로 성능이 더 좋은 것으로 보임</a:t>
            </a:r>
            <a: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b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b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- </a:t>
            </a:r>
            <a:r>
              <a:rPr lang="ko-KR" alt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노드와 레이어 수를 지나치게 증가시키면 </a:t>
            </a:r>
            <a: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Train Loss</a:t>
            </a:r>
            <a:r>
              <a:rPr lang="ko-KR" alt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는 작아지지만 </a:t>
            </a:r>
            <a: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Test Loss</a:t>
            </a:r>
            <a:r>
              <a:rPr lang="ko-KR" alt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가 커지는 것을 그래프로 확인할 수 있었음</a:t>
            </a:r>
            <a: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b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- Dropout</a:t>
            </a:r>
            <a:r>
              <a:rPr lang="ko-KR" alt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이나 </a:t>
            </a:r>
            <a:r>
              <a:rPr lang="en-US" altLang="ko-KR" sz="20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Batch_size</a:t>
            </a:r>
            <a:r>
              <a:rPr lang="ko-KR" alt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 이러한 과적합을 방지할 수 있음</a:t>
            </a:r>
            <a: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blurRad="653365" dir="10800000">
              <a:srgbClr val="000000">
                <a:alpha val="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400" y="4368800"/>
            <a:ext cx="9093200" cy="187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100" y="7772400"/>
            <a:ext cx="13385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100" y="9486900"/>
            <a:ext cx="133858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229100" y="4406900"/>
            <a:ext cx="98171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700" b="0" i="0" u="none" strike="noStrike">
                <a:solidFill>
                  <a:srgbClr val="000000"/>
                </a:solidFill>
                <a:ea typeface="Pretendard Medium"/>
              </a:rPr>
              <a:t>감사합니다</a:t>
            </a:r>
            <a:r>
              <a:rPr lang="en-US" sz="97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0900" y="3302000"/>
            <a:ext cx="64262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900" b="0" i="0" u="none" strike="noStrike">
                <a:solidFill>
                  <a:srgbClr val="000000"/>
                </a:solidFill>
                <a:latin typeface="Pretendard ExtraLight"/>
              </a:rPr>
              <a:t>Thank you!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86000" y="927100"/>
            <a:ext cx="450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최적화기법특론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</a:rPr>
              <a:t>Project 3</a:t>
            </a: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556000" y="8242300"/>
            <a:ext cx="10617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ea typeface="Pretendard Bold"/>
              </a:rPr>
              <a:t>한학기 동안 고생 많으셨습니다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a typeface="Pretendard Bold"/>
              </a:rPr>
              <a:t>.</a:t>
            </a:r>
            <a:endParaRPr lang="ko-KR" sz="24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blurRad="653365" dir="10800000">
              <a:srgbClr val="000000">
                <a:alpha val="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01800" y="5905500"/>
            <a:ext cx="73406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89100" y="3213100"/>
            <a:ext cx="3124200" cy="254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700" b="0" i="0" u="none" strike="noStrike" dirty="0">
                <a:solidFill>
                  <a:srgbClr val="000000"/>
                </a:solidFill>
                <a:ea typeface="Pretendard Medium"/>
              </a:rPr>
              <a:t>목차</a:t>
            </a:r>
          </a:p>
          <a:p>
            <a:pPr lvl="0" algn="l">
              <a:lnSpc>
                <a:spcPct val="99600"/>
              </a:lnSpc>
            </a:pPr>
            <a:r>
              <a:rPr lang="ko-KR" sz="7700" b="0" i="0" u="none" strike="noStrike" dirty="0">
                <a:solidFill>
                  <a:srgbClr val="000000"/>
                </a:solidFill>
                <a:ea typeface="Pretendard Medium"/>
              </a:rPr>
              <a:t>페이지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86000" y="927100"/>
            <a:ext cx="450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최적화기법특론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</a:rPr>
              <a:t>Project 3</a:t>
            </a: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832600" y="4457700"/>
            <a:ext cx="2400300" cy="233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4775200"/>
            <a:ext cx="1574800" cy="482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959600" y="5435600"/>
            <a:ext cx="21590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dirty="0">
                <a:solidFill>
                  <a:srgbClr val="000000"/>
                </a:solidFill>
                <a:latin typeface="Pretendard Medium"/>
              </a:rPr>
              <a:t>Neural Network</a:t>
            </a:r>
            <a:endParaRPr lang="en-US" sz="21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96200" y="4813300"/>
            <a:ext cx="66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Pretendard Bold"/>
              </a:rPr>
              <a:t>01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72600" y="4457700"/>
            <a:ext cx="2400300" cy="233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000" y="4775200"/>
            <a:ext cx="1574800" cy="482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486900" y="5435600"/>
            <a:ext cx="21590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dirty="0">
                <a:solidFill>
                  <a:srgbClr val="000000"/>
                </a:solidFill>
                <a:latin typeface="Pretendard Medium"/>
                <a:ea typeface="Pretendard Medium"/>
              </a:rPr>
              <a:t>기반 코드 설명</a:t>
            </a:r>
            <a:endParaRPr lang="en-US" sz="21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36200" y="4813300"/>
            <a:ext cx="66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Pretendard Bold"/>
              </a:rPr>
              <a:t>02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899900" y="4457700"/>
            <a:ext cx="2400300" cy="2336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000" y="4775200"/>
            <a:ext cx="1574800" cy="482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026900" y="5435600"/>
            <a:ext cx="21590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실행결과 및 분석</a:t>
            </a:r>
            <a:endParaRPr lang="en-US" sz="2100" b="0" i="0" u="none" strike="noStrike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776200" y="4813300"/>
            <a:ext cx="66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Pretendard Bold"/>
              </a:rPr>
              <a:t>03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439900" y="4457700"/>
            <a:ext cx="2400300" cy="2336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0" y="4775200"/>
            <a:ext cx="1574800" cy="482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4566900" y="5435600"/>
            <a:ext cx="21590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>
                <a:solidFill>
                  <a:srgbClr val="000000"/>
                </a:solidFill>
                <a:ea typeface="Pretendard Medium"/>
              </a:rPr>
              <a:t>결론</a:t>
            </a:r>
            <a:endParaRPr lang="en-US" sz="21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316200" y="4813300"/>
            <a:ext cx="66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Pretendard Bold"/>
              </a:rPr>
              <a:t>04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400" y="2717800"/>
            <a:ext cx="508000" cy="482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000" y="7429500"/>
            <a:ext cx="1574800" cy="4826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8813800" y="2374900"/>
            <a:ext cx="80899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en-US" sz="8900" b="0" i="0" u="none" strike="noStrike" spc="-400" dirty="0">
              <a:solidFill>
                <a:srgbClr val="EEEEEE">
                  <a:alpha val="67059"/>
                </a:srgbClr>
              </a:solidFill>
              <a:latin typeface="Pretendard Bold"/>
            </a:endParaRP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7429500"/>
            <a:ext cx="15748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blurRad="653365" dir="10800000">
              <a:srgbClr val="000000">
                <a:alpha val="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3657600"/>
            <a:ext cx="161798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20900" y="2857500"/>
            <a:ext cx="12446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225800" y="2286000"/>
            <a:ext cx="141732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4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Ne</a:t>
            </a:r>
            <a:r>
              <a:rPr lang="en-US" sz="6400" dirty="0">
                <a:solidFill>
                  <a:srgbClr val="000000"/>
                </a:solidFill>
                <a:latin typeface="Pretendard Medium"/>
                <a:ea typeface="Pretendard Medium"/>
              </a:rPr>
              <a:t>ural Network</a:t>
            </a: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86000" y="927100"/>
            <a:ext cx="450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최적화기법특론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</a:rPr>
              <a:t>Project 3</a:t>
            </a: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81100" y="2286000"/>
            <a:ext cx="1397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>
                <a:solidFill>
                  <a:srgbClr val="000000"/>
                </a:solidFill>
                <a:latin typeface="Pretendard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93900" y="5956300"/>
            <a:ext cx="2794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ko-KR" sz="24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829300" y="5956300"/>
            <a:ext cx="2794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ko-KR" sz="24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E5D4A737-5C41-5156-86C2-493187EB2DD0}"/>
              </a:ext>
            </a:extLst>
          </p:cNvPr>
          <p:cNvSpPr txBox="1"/>
          <p:nvPr/>
        </p:nvSpPr>
        <p:spPr>
          <a:xfrm>
            <a:off x="1981200" y="5956300"/>
            <a:ext cx="2794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Tx/>
              <a:buFont typeface="Arial"/>
              <a:buChar char="●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F9F79D9-C328-22E7-DFCA-1861BA291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891" y="4495800"/>
            <a:ext cx="15049500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blurRad="653365" dir="10800000">
              <a:srgbClr val="000000">
                <a:alpha val="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59100" y="6019800"/>
            <a:ext cx="74549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86000" y="927100"/>
            <a:ext cx="450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최적화기법특론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</a:rPr>
              <a:t>Project 3</a:t>
            </a: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3517900"/>
            <a:ext cx="11303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70000" y="2286000"/>
            <a:ext cx="1397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 dirty="0">
                <a:solidFill>
                  <a:srgbClr val="000000"/>
                </a:solidFill>
                <a:latin typeface="Pretendard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47800" y="3670300"/>
            <a:ext cx="50038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26" name="Picture 5">
            <a:extLst>
              <a:ext uri="{FF2B5EF4-FFF2-40B4-BE49-F238E27FC236}">
                <a16:creationId xmlns:a16="http://schemas.microsoft.com/office/drawing/2014/main" id="{035EBF2A-A097-D91E-1206-AC3A4CD1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40797" y="4713738"/>
            <a:ext cx="5520425" cy="4572000"/>
          </a:xfrm>
          <a:prstGeom prst="rect">
            <a:avLst/>
          </a:prstGeom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E1FDCFCD-673B-CA87-C85F-85111E3C0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052" y="3670300"/>
            <a:ext cx="4495800" cy="609600"/>
          </a:xfrm>
          <a:prstGeom prst="rect">
            <a:avLst/>
          </a:prstGeom>
        </p:spPr>
      </p:pic>
      <p:sp>
        <p:nvSpPr>
          <p:cNvPr id="28" name="TextBox 10">
            <a:extLst>
              <a:ext uri="{FF2B5EF4-FFF2-40B4-BE49-F238E27FC236}">
                <a16:creationId xmlns:a16="http://schemas.microsoft.com/office/drawing/2014/main" id="{1A7362A1-1AAD-DDA5-4284-0F6729DFEEF1}"/>
              </a:ext>
            </a:extLst>
          </p:cNvPr>
          <p:cNvSpPr txBox="1"/>
          <p:nvPr/>
        </p:nvSpPr>
        <p:spPr>
          <a:xfrm>
            <a:off x="1498053" y="4953948"/>
            <a:ext cx="4413796" cy="47996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1700" b="0" i="0" u="none" strike="noStrike" dirty="0">
                <a:solidFill>
                  <a:srgbClr val="595959"/>
                </a:solidFill>
                <a:latin typeface="Pretendard Bold"/>
              </a:rPr>
              <a:t>데이터 생성을 </a:t>
            </a:r>
            <a:r>
              <a:rPr lang="en-US" altLang="ko-KR" sz="1700" dirty="0">
                <a:solidFill>
                  <a:srgbClr val="595959"/>
                </a:solidFill>
                <a:latin typeface="Pretendard Bold"/>
              </a:rPr>
              <a:t>y = sin x or</a:t>
            </a:r>
            <a:r>
              <a:rPr lang="ko-KR" altLang="en-US" sz="1700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en-US" altLang="ko-KR" sz="1700" dirty="0">
                <a:solidFill>
                  <a:srgbClr val="595959"/>
                </a:solidFill>
                <a:latin typeface="Pretendard Bold"/>
              </a:rPr>
              <a:t>sin</a:t>
            </a:r>
            <a:r>
              <a:rPr lang="ko-KR" altLang="en-US" sz="1700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en-US" altLang="ko-KR" sz="1700" dirty="0">
                <a:solidFill>
                  <a:srgbClr val="595959"/>
                </a:solidFill>
                <a:latin typeface="Pretendard Bold"/>
              </a:rPr>
              <a:t>3 x </a:t>
            </a:r>
            <a:r>
              <a:rPr lang="ko-KR" altLang="en-US" sz="1700" dirty="0">
                <a:solidFill>
                  <a:srgbClr val="595959"/>
                </a:solidFill>
                <a:latin typeface="Pretendard Bold"/>
              </a:rPr>
              <a:t>로 적용</a:t>
            </a:r>
            <a:endParaRPr lang="en-US" altLang="ko-KR" sz="1700" dirty="0">
              <a:solidFill>
                <a:srgbClr val="595959"/>
              </a:solidFill>
              <a:latin typeface="Pretendard Bold"/>
            </a:endParaRPr>
          </a:p>
          <a:p>
            <a:pPr lvl="0">
              <a:lnSpc>
                <a:spcPct val="116199"/>
              </a:lnSpc>
            </a:pPr>
            <a:endParaRPr lang="en-US" altLang="ko-KR" sz="1700" dirty="0">
              <a:solidFill>
                <a:srgbClr val="595959"/>
              </a:solidFill>
              <a:latin typeface="Pretendard Bold"/>
            </a:endParaRPr>
          </a:p>
          <a:p>
            <a:pPr lvl="0">
              <a:lnSpc>
                <a:spcPct val="116199"/>
              </a:lnSpc>
            </a:pPr>
            <a:r>
              <a:rPr lang="en-US" altLang="ko-KR" sz="1700" dirty="0" err="1">
                <a:solidFill>
                  <a:srgbClr val="595959"/>
                </a:solidFill>
                <a:latin typeface="Pretendard Bold"/>
              </a:rPr>
              <a:t>Epoch_times</a:t>
            </a:r>
            <a:r>
              <a:rPr lang="ko-KR" altLang="en-US" sz="1700" dirty="0">
                <a:solidFill>
                  <a:srgbClr val="595959"/>
                </a:solidFill>
                <a:latin typeface="Pretendard Bold"/>
              </a:rPr>
              <a:t>는 </a:t>
            </a:r>
            <a:r>
              <a:rPr lang="en-US" altLang="ko-KR" sz="1700" dirty="0">
                <a:solidFill>
                  <a:srgbClr val="595959"/>
                </a:solidFill>
                <a:latin typeface="Pretendard Bold"/>
              </a:rPr>
              <a:t>epoch</a:t>
            </a:r>
            <a:r>
              <a:rPr lang="ko-KR" altLang="en-US" sz="1700" dirty="0">
                <a:solidFill>
                  <a:srgbClr val="595959"/>
                </a:solidFill>
                <a:latin typeface="Pretendard Bold"/>
              </a:rPr>
              <a:t>마다 소요된 시간 기록</a:t>
            </a:r>
            <a:endParaRPr lang="en-US" altLang="ko-KR" sz="1700" dirty="0">
              <a:solidFill>
                <a:srgbClr val="595959"/>
              </a:solidFill>
              <a:latin typeface="Pretendard Bold"/>
            </a:endParaRPr>
          </a:p>
          <a:p>
            <a:pPr lvl="0">
              <a:lnSpc>
                <a:spcPct val="116199"/>
              </a:lnSpc>
            </a:pPr>
            <a:endParaRPr lang="en-US" altLang="ko-KR" sz="1700" dirty="0">
              <a:solidFill>
                <a:srgbClr val="595959"/>
              </a:solidFill>
              <a:latin typeface="Pretendard Bold"/>
            </a:endParaRPr>
          </a:p>
          <a:p>
            <a:pPr lvl="0">
              <a:lnSpc>
                <a:spcPct val="116199"/>
              </a:lnSpc>
            </a:pPr>
            <a:r>
              <a:rPr lang="ko-KR" altLang="en-US" sz="1700" dirty="0">
                <a:solidFill>
                  <a:srgbClr val="595959"/>
                </a:solidFill>
                <a:latin typeface="Pretendard Bold"/>
              </a:rPr>
              <a:t>신경망 훈련 및 평가 함수</a:t>
            </a:r>
            <a:br>
              <a:rPr lang="en-US" altLang="ko-KR" sz="1700" dirty="0">
                <a:solidFill>
                  <a:srgbClr val="595959"/>
                </a:solidFill>
                <a:latin typeface="Pretendard Bold"/>
              </a:rPr>
            </a:br>
            <a:r>
              <a:rPr lang="en-US" altLang="ko-KR" sz="1700" dirty="0">
                <a:solidFill>
                  <a:srgbClr val="595959"/>
                </a:solidFill>
                <a:latin typeface="Pretendard Bold"/>
              </a:rPr>
              <a:t>  1. </a:t>
            </a:r>
            <a:r>
              <a:rPr lang="ko-KR" altLang="en-US" sz="1700" dirty="0">
                <a:solidFill>
                  <a:srgbClr val="595959"/>
                </a:solidFill>
                <a:latin typeface="Pretendard Bold"/>
              </a:rPr>
              <a:t>사용한 </a:t>
            </a:r>
            <a:r>
              <a:rPr lang="ko-KR" altLang="en-US" sz="1700" dirty="0" err="1">
                <a:solidFill>
                  <a:srgbClr val="595959"/>
                </a:solidFill>
                <a:latin typeface="Pretendard Bold"/>
              </a:rPr>
              <a:t>하이퍼파라미터</a:t>
            </a:r>
            <a:r>
              <a:rPr lang="ko-KR" altLang="en-US" sz="1700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en-US" altLang="ko-KR" sz="1700" dirty="0">
                <a:solidFill>
                  <a:srgbClr val="595959"/>
                </a:solidFill>
                <a:latin typeface="Pretendard Bold"/>
              </a:rPr>
              <a:t>:</a:t>
            </a:r>
            <a:br>
              <a:rPr lang="en-US" altLang="ko-KR" sz="1700" dirty="0">
                <a:solidFill>
                  <a:srgbClr val="595959"/>
                </a:solidFill>
                <a:latin typeface="Pretendard Bold"/>
              </a:rPr>
            </a:br>
            <a:r>
              <a:rPr lang="en-US" sz="1600" dirty="0" err="1">
                <a:solidFill>
                  <a:schemeClr val="accent2"/>
                </a:solidFill>
              </a:rPr>
              <a:t>hidden_layers</a:t>
            </a:r>
            <a:r>
              <a:rPr lang="en-US" sz="1600" dirty="0">
                <a:solidFill>
                  <a:schemeClr val="accent2"/>
                </a:solidFill>
              </a:rPr>
              <a:t>, </a:t>
            </a:r>
            <a:r>
              <a:rPr lang="en-US" sz="1600" dirty="0" err="1">
                <a:solidFill>
                  <a:schemeClr val="accent2"/>
                </a:solidFill>
              </a:rPr>
              <a:t>nodes_per_layer</a:t>
            </a:r>
            <a:r>
              <a:rPr lang="en-US" sz="1600" dirty="0">
                <a:solidFill>
                  <a:schemeClr val="accent2"/>
                </a:solidFill>
              </a:rPr>
              <a:t>, </a:t>
            </a:r>
            <a:r>
              <a:rPr lang="en-US" sz="1600" dirty="0" err="1">
                <a:solidFill>
                  <a:schemeClr val="accent2"/>
                </a:solidFill>
              </a:rPr>
              <a:t>learning_rate</a:t>
            </a:r>
            <a:r>
              <a:rPr lang="en-US" sz="1600" dirty="0">
                <a:solidFill>
                  <a:schemeClr val="accent2"/>
                </a:solidFill>
              </a:rPr>
              <a:t>, </a:t>
            </a:r>
            <a:r>
              <a:rPr lang="en-US" sz="1600" dirty="0" err="1">
                <a:solidFill>
                  <a:schemeClr val="accent2"/>
                </a:solidFill>
              </a:rPr>
              <a:t>activation_function</a:t>
            </a:r>
            <a:r>
              <a:rPr lang="en-US" sz="1600" dirty="0">
                <a:solidFill>
                  <a:schemeClr val="accent2"/>
                </a:solidFill>
              </a:rPr>
              <a:t>, </a:t>
            </a:r>
            <a:r>
              <a:rPr lang="en-US" sz="1600" dirty="0" err="1">
                <a:solidFill>
                  <a:schemeClr val="accent2"/>
                </a:solidFill>
              </a:rPr>
              <a:t>num_epochs</a:t>
            </a:r>
            <a:r>
              <a:rPr lang="en-US" sz="1600" dirty="0">
                <a:solidFill>
                  <a:schemeClr val="accent2"/>
                </a:solidFill>
              </a:rPr>
              <a:t>=100</a:t>
            </a:r>
            <a:br>
              <a:rPr lang="en-US" sz="1600" dirty="0">
                <a:solidFill>
                  <a:schemeClr val="accent2"/>
                </a:solidFill>
              </a:rPr>
            </a:br>
            <a:endParaRPr lang="en-US" sz="1600" dirty="0">
              <a:solidFill>
                <a:schemeClr val="accent2"/>
              </a:solidFill>
            </a:endParaRPr>
          </a:p>
          <a:p>
            <a:pPr lvl="0">
              <a:lnSpc>
                <a:spcPct val="116199"/>
              </a:lnSpc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Pretendard Bold"/>
                <a:ea typeface="맑은 고딕" panose="020B0503020000020004" pitchFamily="50" charset="-127"/>
                <a:cs typeface="+mn-cs"/>
              </a:rPr>
              <a:t> 2.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Pretendard Bold"/>
                <a:ea typeface="맑은 고딕" panose="020B0503020000020004" pitchFamily="50" charset="-127"/>
                <a:cs typeface="+mn-cs"/>
              </a:rPr>
              <a:t>신경망 모델 정의</a:t>
            </a:r>
            <a:endParaRPr lang="en-US" altLang="ko-KR" sz="1700" dirty="0">
              <a:solidFill>
                <a:srgbClr val="595959"/>
              </a:solidFill>
              <a:latin typeface="Pretendard Bold"/>
            </a:endParaRPr>
          </a:p>
          <a:p>
            <a:pPr lvl="0">
              <a:lnSpc>
                <a:spcPct val="116199"/>
              </a:lnSpc>
            </a:pPr>
            <a:r>
              <a:rPr lang="en-US" altLang="ko-KR" sz="1700" dirty="0">
                <a:solidFill>
                  <a:srgbClr val="595959"/>
                </a:solidFill>
                <a:latin typeface="Pretendard Bold"/>
              </a:rPr>
              <a:t> </a:t>
            </a:r>
            <a:endParaRPr lang="en-US" sz="1700" b="0" i="0" u="none" strike="noStrike" dirty="0">
              <a:solidFill>
                <a:srgbClr val="595959"/>
              </a:solidFill>
              <a:latin typeface="Pretendard Bold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7943535D-898B-FA5E-DE7C-E8374EA6332F}"/>
              </a:ext>
            </a:extLst>
          </p:cNvPr>
          <p:cNvSpPr txBox="1"/>
          <p:nvPr/>
        </p:nvSpPr>
        <p:spPr>
          <a:xfrm>
            <a:off x="1676401" y="3784600"/>
            <a:ext cx="4219052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dirty="0">
                <a:solidFill>
                  <a:srgbClr val="000000"/>
                </a:solidFill>
                <a:ea typeface="Pretendard Bold"/>
              </a:rPr>
              <a:t>데이터 설정 및 모델 정의</a:t>
            </a:r>
            <a:endParaRPr lang="ko-KR" sz="2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462CF041-C880-BBA2-62B2-90A35625212E}"/>
              </a:ext>
            </a:extLst>
          </p:cNvPr>
          <p:cNvSpPr txBox="1"/>
          <p:nvPr/>
        </p:nvSpPr>
        <p:spPr>
          <a:xfrm>
            <a:off x="3225800" y="2286000"/>
            <a:ext cx="32258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AC417CE9-CECF-F953-361E-6AB547A0F2FA}"/>
              </a:ext>
            </a:extLst>
          </p:cNvPr>
          <p:cNvSpPr txBox="1"/>
          <p:nvPr/>
        </p:nvSpPr>
        <p:spPr>
          <a:xfrm>
            <a:off x="2891220" y="2324100"/>
            <a:ext cx="312858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400" b="0" i="0" u="none" strike="noStrike" dirty="0">
                <a:solidFill>
                  <a:srgbClr val="000000"/>
                </a:solidFill>
                <a:ea typeface="Pretendard Medium"/>
              </a:rPr>
              <a:t>코드내용</a:t>
            </a: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B2D74A-F122-2F1A-2103-1F5EA7710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440" y="2324100"/>
            <a:ext cx="9651507" cy="738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25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blurRad="653365" dir="10800000">
              <a:srgbClr val="000000">
                <a:alpha val="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59100" y="6019800"/>
            <a:ext cx="74549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86000" y="927100"/>
            <a:ext cx="450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최적화기법특론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</a:rPr>
              <a:t>Project 3</a:t>
            </a: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3517900"/>
            <a:ext cx="11303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70000" y="2286000"/>
            <a:ext cx="1397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 dirty="0">
                <a:solidFill>
                  <a:srgbClr val="000000"/>
                </a:solidFill>
                <a:latin typeface="Pretendard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47800" y="3670300"/>
            <a:ext cx="50038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26" name="Picture 5">
            <a:extLst>
              <a:ext uri="{FF2B5EF4-FFF2-40B4-BE49-F238E27FC236}">
                <a16:creationId xmlns:a16="http://schemas.microsoft.com/office/drawing/2014/main" id="{035EBF2A-A097-D91E-1206-AC3A4CD1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40797" y="4713738"/>
            <a:ext cx="5520425" cy="4572000"/>
          </a:xfrm>
          <a:prstGeom prst="rect">
            <a:avLst/>
          </a:prstGeom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E1FDCFCD-673B-CA87-C85F-85111E3C0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052" y="3670300"/>
            <a:ext cx="4495800" cy="609600"/>
          </a:xfrm>
          <a:prstGeom prst="rect">
            <a:avLst/>
          </a:prstGeom>
        </p:spPr>
      </p:pic>
      <p:sp>
        <p:nvSpPr>
          <p:cNvPr id="28" name="TextBox 10">
            <a:extLst>
              <a:ext uri="{FF2B5EF4-FFF2-40B4-BE49-F238E27FC236}">
                <a16:creationId xmlns:a16="http://schemas.microsoft.com/office/drawing/2014/main" id="{1A7362A1-1AAD-DDA5-4284-0F6729DFEEF1}"/>
              </a:ext>
            </a:extLst>
          </p:cNvPr>
          <p:cNvSpPr txBox="1"/>
          <p:nvPr/>
        </p:nvSpPr>
        <p:spPr>
          <a:xfrm>
            <a:off x="1498053" y="4953948"/>
            <a:ext cx="4413796" cy="47996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1600" dirty="0"/>
              <a:t>1. </a:t>
            </a:r>
            <a:r>
              <a:rPr lang="ko-KR" altLang="en-US" sz="1600" dirty="0"/>
              <a:t>루프생성</a:t>
            </a:r>
            <a:br>
              <a:rPr lang="en-US" altLang="ko-KR" sz="1600" dirty="0"/>
            </a:br>
            <a:r>
              <a:rPr lang="ko-KR" altLang="en-US" sz="1600" dirty="0"/>
              <a:t>각 </a:t>
            </a:r>
            <a:r>
              <a:rPr lang="ko-KR" altLang="en-US" sz="1600" dirty="0" err="1"/>
              <a:t>에폭에서</a:t>
            </a:r>
            <a:r>
              <a:rPr lang="ko-KR" altLang="en-US" sz="1600" dirty="0"/>
              <a:t> 훈련을 진행하고</a:t>
            </a:r>
            <a:r>
              <a:rPr lang="en-US" altLang="ko-KR" sz="1600" dirty="0"/>
              <a:t>, </a:t>
            </a:r>
            <a:r>
              <a:rPr lang="ko-KR" altLang="en-US" sz="1600" dirty="0"/>
              <a:t>훈련 손실을 계산한 후 </a:t>
            </a:r>
            <a:r>
              <a:rPr lang="ko-KR" altLang="en-US" sz="1600" dirty="0" err="1"/>
              <a:t>역전파</a:t>
            </a:r>
            <a:r>
              <a:rPr lang="en-US" altLang="ko-KR" sz="1600" dirty="0"/>
              <a:t>(backpropagation)</a:t>
            </a:r>
            <a:r>
              <a:rPr lang="ko-KR" altLang="en-US" sz="1600" dirty="0"/>
              <a:t>와 </a:t>
            </a:r>
            <a:r>
              <a:rPr lang="ko-KR" altLang="en-US" sz="1600" dirty="0" err="1"/>
              <a:t>옵티마이저를</a:t>
            </a:r>
            <a:r>
              <a:rPr lang="ko-KR" altLang="en-US" sz="1600" dirty="0"/>
              <a:t> 통해 파라미터를 업데이트</a:t>
            </a:r>
            <a:br>
              <a:rPr lang="en-US" altLang="ko-KR" sz="1600" dirty="0"/>
            </a:br>
            <a:r>
              <a:rPr lang="ko-KR" altLang="en-US" sz="1600" dirty="0"/>
              <a:t>테스트 데이터에 대해서도 손실을 계산하여 </a:t>
            </a:r>
            <a:r>
              <a:rPr lang="en-US" altLang="ko-KR" sz="1600" dirty="0" err="1"/>
              <a:t>test_losses</a:t>
            </a:r>
            <a:r>
              <a:rPr lang="en-US" altLang="ko-KR" sz="1600" dirty="0"/>
              <a:t> </a:t>
            </a:r>
            <a:r>
              <a:rPr lang="ko-KR" altLang="en-US" sz="1600" dirty="0"/>
              <a:t>리스트에 저장</a:t>
            </a:r>
            <a:endParaRPr lang="en-US" altLang="ko-KR" sz="1600" dirty="0"/>
          </a:p>
          <a:p>
            <a:pPr lvl="0">
              <a:lnSpc>
                <a:spcPct val="116199"/>
              </a:lnSpc>
            </a:pPr>
            <a:r>
              <a:rPr lang="ko-KR" altLang="en-US" sz="1600" dirty="0"/>
              <a:t>각 </a:t>
            </a:r>
            <a:r>
              <a:rPr lang="ko-KR" altLang="en-US" sz="1600" dirty="0" err="1"/>
              <a:t>에폭의</a:t>
            </a:r>
            <a:r>
              <a:rPr lang="ko-KR" altLang="en-US" sz="1600" dirty="0"/>
              <a:t> 소요시간을 </a:t>
            </a:r>
            <a:r>
              <a:rPr lang="en-US" altLang="ko-KR" sz="1600" dirty="0" err="1"/>
              <a:t>epoch_times</a:t>
            </a:r>
            <a:r>
              <a:rPr lang="ko-KR" altLang="en-US" sz="1600" dirty="0"/>
              <a:t>에 기록</a:t>
            </a:r>
            <a:endParaRPr lang="en-US" altLang="ko-KR" sz="1600" dirty="0"/>
          </a:p>
          <a:p>
            <a:pPr lvl="0">
              <a:lnSpc>
                <a:spcPct val="116199"/>
              </a:lnSpc>
            </a:pPr>
            <a:endParaRPr lang="en-US" altLang="ko-KR" sz="1600" dirty="0"/>
          </a:p>
          <a:p>
            <a:pPr lvl="0">
              <a:lnSpc>
                <a:spcPct val="116199"/>
              </a:lnSpc>
            </a:pPr>
            <a:r>
              <a:rPr lang="en-US" altLang="ko-KR" sz="1600" dirty="0"/>
              <a:t>2. </a:t>
            </a:r>
            <a:r>
              <a:rPr lang="ko-KR" altLang="en-US" sz="1600" dirty="0"/>
              <a:t>루프실행</a:t>
            </a:r>
            <a:endParaRPr lang="en-US" altLang="ko-KR" sz="1600" dirty="0"/>
          </a:p>
          <a:p>
            <a:pPr lvl="0">
              <a:lnSpc>
                <a:spcPct val="116199"/>
              </a:lnSpc>
            </a:pPr>
            <a:r>
              <a:rPr lang="ko-KR" altLang="en-US" sz="1600" dirty="0"/>
              <a:t>각 실험에서 </a:t>
            </a:r>
            <a:r>
              <a:rPr lang="en-US" altLang="ko-KR" sz="1600" dirty="0" err="1"/>
              <a:t>hidden_layers</a:t>
            </a:r>
            <a:r>
              <a:rPr lang="ko-KR" altLang="en-US" sz="1600" dirty="0"/>
              <a:t>값을 변경하여 모델을 훈련하고</a:t>
            </a:r>
            <a:r>
              <a:rPr lang="en-US" altLang="ko-KR" sz="1600" dirty="0"/>
              <a:t>, </a:t>
            </a:r>
            <a:r>
              <a:rPr lang="ko-KR" altLang="en-US" sz="1600" dirty="0"/>
              <a:t>훈련 손실과 테스트 손실을 기록</a:t>
            </a:r>
            <a:endParaRPr lang="en-US" altLang="ko-KR" sz="1600" dirty="0"/>
          </a:p>
          <a:p>
            <a:pPr lvl="0">
              <a:lnSpc>
                <a:spcPct val="116199"/>
              </a:lnSpc>
            </a:pPr>
            <a:r>
              <a:rPr lang="en-US" altLang="ko-KR" sz="1600" dirty="0" err="1"/>
              <a:t>Epoch_times</a:t>
            </a:r>
            <a:r>
              <a:rPr lang="ko-KR" altLang="en-US" sz="1600" dirty="0"/>
              <a:t>를 이용해 누적된 학습 시간을 계산하여 </a:t>
            </a:r>
            <a:r>
              <a:rPr lang="en-US" altLang="ko-KR" sz="1600" dirty="0" err="1"/>
              <a:t>cumulative_times</a:t>
            </a:r>
            <a:r>
              <a:rPr lang="ko-KR" altLang="en-US" sz="1600" dirty="0"/>
              <a:t>에 저장</a:t>
            </a:r>
            <a:endParaRPr lang="en-US" altLang="ko-KR" sz="1600" dirty="0"/>
          </a:p>
          <a:p>
            <a:pPr lvl="0">
              <a:lnSpc>
                <a:spcPct val="116199"/>
              </a:lnSpc>
            </a:pPr>
            <a:r>
              <a:rPr lang="en-US" altLang="ko-KR" sz="1600" dirty="0"/>
              <a:t>Result</a:t>
            </a:r>
            <a:r>
              <a:rPr lang="ko-KR" altLang="en-US" sz="1600" dirty="0"/>
              <a:t>에 실험결과 저장</a:t>
            </a:r>
            <a:br>
              <a:rPr lang="en-US" altLang="ko-KR" sz="1600" dirty="0"/>
            </a:br>
            <a:endParaRPr lang="en-US" altLang="ko-KR" sz="1700" b="0" i="0" u="none" strike="noStrike" dirty="0">
              <a:solidFill>
                <a:srgbClr val="595959"/>
              </a:solidFill>
              <a:latin typeface="Pretendard Bold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6FE52A23-E411-1827-8D98-08B14A03F9E4}"/>
              </a:ext>
            </a:extLst>
          </p:cNvPr>
          <p:cNvSpPr txBox="1"/>
          <p:nvPr/>
        </p:nvSpPr>
        <p:spPr>
          <a:xfrm>
            <a:off x="1676401" y="3784600"/>
            <a:ext cx="4219052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a typeface="Pretendard Bold"/>
              </a:rPr>
              <a:t>루프 생성 및 실행</a:t>
            </a:r>
            <a:endParaRPr lang="ko-KR" sz="2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D5A9CA70-6191-136A-A5E1-92DAD6E156B0}"/>
              </a:ext>
            </a:extLst>
          </p:cNvPr>
          <p:cNvSpPr txBox="1"/>
          <p:nvPr/>
        </p:nvSpPr>
        <p:spPr>
          <a:xfrm>
            <a:off x="2891220" y="2324100"/>
            <a:ext cx="312858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400" b="0" i="0" u="none" strike="noStrike" dirty="0">
                <a:solidFill>
                  <a:srgbClr val="000000"/>
                </a:solidFill>
                <a:ea typeface="Pretendard Medium"/>
              </a:rPr>
              <a:t>코드내용</a:t>
            </a: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D75A3-6748-999B-3671-9F7BDB6017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0362" y="2286000"/>
            <a:ext cx="9967638" cy="747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27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blurRad="653365" dir="10800000">
              <a:srgbClr val="000000">
                <a:alpha val="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59100" y="6019800"/>
            <a:ext cx="74549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86000" y="927100"/>
            <a:ext cx="450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최적화기법특론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</a:rPr>
              <a:t>Project 3</a:t>
            </a: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3517900"/>
            <a:ext cx="11303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70000" y="2286000"/>
            <a:ext cx="1397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 dirty="0">
                <a:solidFill>
                  <a:srgbClr val="000000"/>
                </a:solidFill>
                <a:latin typeface="Pretendard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47800" y="3670300"/>
            <a:ext cx="50038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26" name="Picture 5">
            <a:extLst>
              <a:ext uri="{FF2B5EF4-FFF2-40B4-BE49-F238E27FC236}">
                <a16:creationId xmlns:a16="http://schemas.microsoft.com/office/drawing/2014/main" id="{035EBF2A-A097-D91E-1206-AC3A4CD1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40797" y="4713738"/>
            <a:ext cx="5520425" cy="4572000"/>
          </a:xfrm>
          <a:prstGeom prst="rect">
            <a:avLst/>
          </a:prstGeom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E1FDCFCD-673B-CA87-C85F-85111E3C0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052" y="3670300"/>
            <a:ext cx="4495800" cy="609600"/>
          </a:xfrm>
          <a:prstGeom prst="rect">
            <a:avLst/>
          </a:prstGeom>
        </p:spPr>
      </p:pic>
      <p:sp>
        <p:nvSpPr>
          <p:cNvPr id="28" name="TextBox 10">
            <a:extLst>
              <a:ext uri="{FF2B5EF4-FFF2-40B4-BE49-F238E27FC236}">
                <a16:creationId xmlns:a16="http://schemas.microsoft.com/office/drawing/2014/main" id="{1A7362A1-1AAD-DDA5-4284-0F6729DFEEF1}"/>
              </a:ext>
            </a:extLst>
          </p:cNvPr>
          <p:cNvSpPr txBox="1"/>
          <p:nvPr/>
        </p:nvSpPr>
        <p:spPr>
          <a:xfrm>
            <a:off x="1498053" y="4953948"/>
            <a:ext cx="4413796" cy="47996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1700" dirty="0">
                <a:solidFill>
                  <a:srgbClr val="595959"/>
                </a:solidFill>
                <a:latin typeface="Pretendard Bold"/>
              </a:rPr>
              <a:t>Epoch-loss</a:t>
            </a:r>
            <a:r>
              <a:rPr lang="ko-KR" altLang="en-US" sz="1700" dirty="0">
                <a:solidFill>
                  <a:srgbClr val="595959"/>
                </a:solidFill>
                <a:latin typeface="Pretendard Bold"/>
              </a:rPr>
              <a:t>에 대한그래프</a:t>
            </a:r>
            <a:endParaRPr lang="en-US" altLang="ko-KR" sz="1700" dirty="0">
              <a:solidFill>
                <a:srgbClr val="595959"/>
              </a:solidFill>
              <a:latin typeface="Pretendard Bold"/>
            </a:endParaRPr>
          </a:p>
          <a:p>
            <a:pPr lvl="0">
              <a:lnSpc>
                <a:spcPct val="116199"/>
              </a:lnSpc>
            </a:pPr>
            <a:r>
              <a:rPr lang="en-US" altLang="ko-KR" sz="1700" b="0" i="0" u="none" strike="noStrike" dirty="0">
                <a:solidFill>
                  <a:srgbClr val="595959"/>
                </a:solidFill>
                <a:latin typeface="Pretendard Bold"/>
              </a:rPr>
              <a:t>Epoch time</a:t>
            </a:r>
            <a:r>
              <a:rPr lang="ko-KR" altLang="en-US" sz="1700" b="0" i="0" u="none" strike="noStrike" dirty="0">
                <a:solidFill>
                  <a:srgbClr val="595959"/>
                </a:solidFill>
                <a:latin typeface="Pretendard Bold"/>
              </a:rPr>
              <a:t>에 대한 </a:t>
            </a:r>
            <a:r>
              <a:rPr lang="ko-KR" altLang="en-US" sz="1700" b="0" i="0" u="none" strike="noStrike" dirty="0" err="1">
                <a:solidFill>
                  <a:srgbClr val="595959"/>
                </a:solidFill>
                <a:latin typeface="Pretendard Bold"/>
              </a:rPr>
              <a:t>에포크별</a:t>
            </a:r>
            <a:r>
              <a:rPr lang="ko-KR" altLang="en-US" sz="1700" b="0" i="0" u="none" strike="noStrike" dirty="0">
                <a:solidFill>
                  <a:srgbClr val="595959"/>
                </a:solidFill>
                <a:latin typeface="Pretendard Bold"/>
              </a:rPr>
              <a:t> 시간 및 누적 시간 그래프</a:t>
            </a:r>
            <a:endParaRPr lang="en-US" altLang="ko-KR" sz="1700" b="0" i="0" u="none" strike="noStrike" dirty="0">
              <a:solidFill>
                <a:srgbClr val="595959"/>
              </a:solidFill>
              <a:latin typeface="Pretendard Bold"/>
            </a:endParaRPr>
          </a:p>
          <a:p>
            <a:pPr lvl="0">
              <a:lnSpc>
                <a:spcPct val="116199"/>
              </a:lnSpc>
            </a:pPr>
            <a:r>
              <a:rPr lang="en-US" altLang="ko-KR" sz="1700" dirty="0">
                <a:solidFill>
                  <a:srgbClr val="595959"/>
                </a:solidFill>
                <a:latin typeface="Pretendard Bold"/>
              </a:rPr>
              <a:t>Test Result</a:t>
            </a:r>
            <a:r>
              <a:rPr lang="ko-KR" altLang="en-US" sz="1700" dirty="0">
                <a:solidFill>
                  <a:srgbClr val="595959"/>
                </a:solidFill>
                <a:latin typeface="Pretendard Bold"/>
              </a:rPr>
              <a:t>에 대한 그래프</a:t>
            </a:r>
            <a:endParaRPr lang="en-US" altLang="ko-KR" sz="1700" dirty="0">
              <a:solidFill>
                <a:srgbClr val="595959"/>
              </a:solidFill>
              <a:latin typeface="Pretendard Bold"/>
            </a:endParaRPr>
          </a:p>
          <a:p>
            <a:pPr lvl="0">
              <a:lnSpc>
                <a:spcPct val="116199"/>
              </a:lnSpc>
            </a:pPr>
            <a:endParaRPr lang="en-US" altLang="ko-KR" sz="1700" b="0" i="0" u="none" strike="noStrike" dirty="0">
              <a:solidFill>
                <a:srgbClr val="595959"/>
              </a:solidFill>
              <a:latin typeface="Pretendard Bold"/>
            </a:endParaRPr>
          </a:p>
          <a:p>
            <a:pPr lvl="0">
              <a:lnSpc>
                <a:spcPct val="116199"/>
              </a:lnSpc>
            </a:pPr>
            <a:r>
              <a:rPr lang="en-US" altLang="ko-KR" sz="1700" b="0" i="0" u="none" strike="noStrike" dirty="0">
                <a:solidFill>
                  <a:srgbClr val="595959"/>
                </a:solidFill>
                <a:latin typeface="Pretendard Bold"/>
              </a:rPr>
              <a:t>3</a:t>
            </a:r>
            <a:r>
              <a:rPr lang="ko-KR" altLang="en-US" sz="1700" b="0" i="0" u="none" strike="noStrike" dirty="0">
                <a:solidFill>
                  <a:srgbClr val="595959"/>
                </a:solidFill>
                <a:latin typeface="Pretendard Bold"/>
              </a:rPr>
              <a:t>가지를 출력</a:t>
            </a:r>
            <a:endParaRPr lang="en-US" altLang="ko-KR" sz="1700" b="0" i="0" u="none" strike="noStrike" dirty="0">
              <a:solidFill>
                <a:srgbClr val="595959"/>
              </a:solidFill>
              <a:latin typeface="Pretendard Bold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6FE52A23-E411-1827-8D98-08B14A03F9E4}"/>
              </a:ext>
            </a:extLst>
          </p:cNvPr>
          <p:cNvSpPr txBox="1"/>
          <p:nvPr/>
        </p:nvSpPr>
        <p:spPr>
          <a:xfrm>
            <a:off x="1676401" y="3784600"/>
            <a:ext cx="4219052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a typeface="Pretendard Bold"/>
              </a:rPr>
              <a:t>그래프 출력</a:t>
            </a:r>
            <a:endParaRPr lang="ko-KR" sz="2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5D8FAF5D-0A8D-33FF-2E7F-C662C4060DFC}"/>
              </a:ext>
            </a:extLst>
          </p:cNvPr>
          <p:cNvSpPr txBox="1"/>
          <p:nvPr/>
        </p:nvSpPr>
        <p:spPr>
          <a:xfrm>
            <a:off x="2891220" y="2324100"/>
            <a:ext cx="312858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400" b="0" i="0" u="none" strike="noStrike" dirty="0">
                <a:solidFill>
                  <a:srgbClr val="000000"/>
                </a:solidFill>
                <a:ea typeface="Pretendard Medium"/>
              </a:rPr>
              <a:t>코드내용</a:t>
            </a: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FAAF86-9B33-ECE2-0A1A-C9DACDADC3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3301" y="2305050"/>
            <a:ext cx="9436646" cy="745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3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blurRad="653365" dir="10800000">
              <a:srgbClr val="000000">
                <a:alpha val="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4533900"/>
            <a:ext cx="3251200" cy="635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57700" y="4635500"/>
            <a:ext cx="2082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Bold"/>
              </a:rPr>
              <a:t>비교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Bold"/>
              </a:rPr>
              <a:t>키워드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Bold"/>
              </a:rPr>
              <a:t> 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5435600"/>
            <a:ext cx="6959600" cy="838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641600" y="5664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en-US" sz="2100" dirty="0" err="1">
                <a:solidFill>
                  <a:srgbClr val="000000"/>
                </a:solidFill>
                <a:latin typeface="Pretendard Regular"/>
              </a:rPr>
              <a:t>Sinx</a:t>
            </a:r>
            <a:r>
              <a:rPr lang="ko-KR" altLang="en-US" sz="2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100" dirty="0">
                <a:solidFill>
                  <a:srgbClr val="000000"/>
                </a:solidFill>
                <a:latin typeface="Pretendard Regular"/>
              </a:rPr>
              <a:t>sin3x </a:t>
            </a:r>
            <a:r>
              <a:rPr lang="ko-KR" altLang="en-US" sz="2100" dirty="0">
                <a:solidFill>
                  <a:srgbClr val="000000"/>
                </a:solidFill>
                <a:latin typeface="Pretendard Regular"/>
              </a:rPr>
              <a:t>두개를 지속해서 </a:t>
            </a:r>
            <a:endParaRPr lang="en-US" sz="21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6451600"/>
            <a:ext cx="6959600" cy="838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641600" y="6680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7467600"/>
            <a:ext cx="6959600" cy="838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41600" y="7696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8483600"/>
            <a:ext cx="6959600" cy="838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641600" y="86995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1100" y="4533900"/>
            <a:ext cx="3251200" cy="635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925300" y="4635500"/>
            <a:ext cx="2082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비교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키워드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B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5435600"/>
            <a:ext cx="6959600" cy="838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109200" y="5664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6451600"/>
            <a:ext cx="6959600" cy="838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109200" y="6680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7467600"/>
            <a:ext cx="6959600" cy="838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109200" y="7696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8483600"/>
            <a:ext cx="6959600" cy="838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109200" y="86995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3657600"/>
            <a:ext cx="161798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120900" y="2857500"/>
            <a:ext cx="1244600" cy="25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225800" y="2286000"/>
            <a:ext cx="141732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400" b="0" i="0" u="none" strike="noStrike" dirty="0">
                <a:solidFill>
                  <a:srgbClr val="000000"/>
                </a:solidFill>
                <a:latin typeface="Pretendard Medium"/>
              </a:rPr>
              <a:t>실행결과 및 분석</a:t>
            </a:r>
            <a:r>
              <a:rPr lang="en-US" altLang="ko-KR" sz="6400" b="0" i="0" u="none" strike="noStrike" dirty="0">
                <a:solidFill>
                  <a:srgbClr val="000000"/>
                </a:solidFill>
                <a:latin typeface="Pretendard Medium"/>
              </a:rPr>
              <a:t>(</a:t>
            </a:r>
            <a:r>
              <a:rPr lang="en-US" altLang="ko-KR" sz="6400" b="0" i="0" u="none" strike="noStrike" dirty="0" err="1">
                <a:solidFill>
                  <a:srgbClr val="000000"/>
                </a:solidFill>
                <a:latin typeface="Pretendard Medium"/>
              </a:rPr>
              <a:t>Hidden_Layer</a:t>
            </a:r>
            <a:r>
              <a:rPr lang="en-US" altLang="ko-KR" sz="6400" b="0" i="0" u="none" strike="noStrike" dirty="0">
                <a:solidFill>
                  <a:srgbClr val="000000"/>
                </a:solidFill>
                <a:latin typeface="Pretendard Medium"/>
              </a:rPr>
              <a:t>)</a:t>
            </a: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86000" y="927100"/>
            <a:ext cx="450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최적화기법특론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</a:rPr>
              <a:t>Project 3</a:t>
            </a: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81100" y="2286000"/>
            <a:ext cx="1397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>
                <a:solidFill>
                  <a:srgbClr val="000000"/>
                </a:solidFill>
                <a:latin typeface="Pretendard Bold"/>
              </a:rPr>
              <a:t>03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500" y="5816600"/>
            <a:ext cx="1447800" cy="101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500" y="6819900"/>
            <a:ext cx="1447800" cy="101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500" y="7823200"/>
            <a:ext cx="1447800" cy="101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500" y="8813800"/>
            <a:ext cx="1447800" cy="1016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ABA8769-AFA5-46CA-7AA8-6E100ECA44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9600" y="4045139"/>
            <a:ext cx="14884400" cy="58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78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blurRad="653365" dir="10800000">
              <a:srgbClr val="000000">
                <a:alpha val="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4533900"/>
            <a:ext cx="3251200" cy="635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57700" y="4635500"/>
            <a:ext cx="2082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Bold"/>
              </a:rPr>
              <a:t>비교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Bold"/>
              </a:rPr>
              <a:t>키워드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Bold"/>
              </a:rPr>
              <a:t> 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5435600"/>
            <a:ext cx="6959600" cy="838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641600" y="5664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en-US" sz="2100" dirty="0" err="1">
                <a:solidFill>
                  <a:srgbClr val="000000"/>
                </a:solidFill>
                <a:latin typeface="Pretendard Regular"/>
              </a:rPr>
              <a:t>Sinx</a:t>
            </a:r>
            <a:r>
              <a:rPr lang="ko-KR" altLang="en-US" sz="2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100" dirty="0">
                <a:solidFill>
                  <a:srgbClr val="000000"/>
                </a:solidFill>
                <a:latin typeface="Pretendard Regular"/>
              </a:rPr>
              <a:t>sin3x </a:t>
            </a:r>
            <a:r>
              <a:rPr lang="ko-KR" altLang="en-US" sz="2100" dirty="0">
                <a:solidFill>
                  <a:srgbClr val="000000"/>
                </a:solidFill>
                <a:latin typeface="Pretendard Regular"/>
              </a:rPr>
              <a:t>두개를 지속해서 </a:t>
            </a:r>
            <a:endParaRPr lang="en-US" sz="21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6451600"/>
            <a:ext cx="6959600" cy="838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641600" y="6680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7467600"/>
            <a:ext cx="6959600" cy="838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41600" y="7696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8483600"/>
            <a:ext cx="6959600" cy="838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641600" y="86995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1100" y="4533900"/>
            <a:ext cx="3251200" cy="635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925300" y="4635500"/>
            <a:ext cx="2082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비교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키워드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B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5435600"/>
            <a:ext cx="6959600" cy="838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109200" y="5664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6451600"/>
            <a:ext cx="6959600" cy="838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109200" y="6680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7467600"/>
            <a:ext cx="6959600" cy="838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109200" y="7696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8483600"/>
            <a:ext cx="6959600" cy="838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109200" y="86995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3657600"/>
            <a:ext cx="161798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120900" y="2857500"/>
            <a:ext cx="1244600" cy="25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225800" y="2286000"/>
            <a:ext cx="141732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400" b="0" i="0" u="none" strike="noStrike" dirty="0">
                <a:solidFill>
                  <a:srgbClr val="000000"/>
                </a:solidFill>
                <a:latin typeface="Pretendard Medium"/>
              </a:rPr>
              <a:t>실행결과 및 분석</a:t>
            </a:r>
            <a:r>
              <a:rPr lang="en-US" altLang="ko-KR" sz="6400" b="0" i="0" u="none" strike="noStrike" dirty="0">
                <a:solidFill>
                  <a:srgbClr val="000000"/>
                </a:solidFill>
                <a:latin typeface="Pretendard Medium"/>
              </a:rPr>
              <a:t>(</a:t>
            </a:r>
            <a:r>
              <a:rPr lang="en-US" altLang="ko-KR" sz="6400" b="0" i="0" u="none" strike="noStrike" dirty="0" err="1">
                <a:solidFill>
                  <a:srgbClr val="000000"/>
                </a:solidFill>
                <a:latin typeface="Pretendard Medium"/>
              </a:rPr>
              <a:t>Hidden_Layer</a:t>
            </a:r>
            <a:r>
              <a:rPr lang="en-US" altLang="ko-KR" sz="6400" b="0" i="0" u="none" strike="noStrike" dirty="0">
                <a:solidFill>
                  <a:srgbClr val="000000"/>
                </a:solidFill>
                <a:latin typeface="Pretendard Medium"/>
              </a:rPr>
              <a:t>)</a:t>
            </a: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86000" y="927100"/>
            <a:ext cx="450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최적화기법특론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</a:rPr>
              <a:t>Project 3</a:t>
            </a: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81100" y="2286000"/>
            <a:ext cx="1397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>
                <a:solidFill>
                  <a:srgbClr val="000000"/>
                </a:solidFill>
                <a:latin typeface="Pretendard Bold"/>
              </a:rPr>
              <a:t>03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500" y="5816600"/>
            <a:ext cx="1447800" cy="101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500" y="6819900"/>
            <a:ext cx="1447800" cy="101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500" y="7823200"/>
            <a:ext cx="1447800" cy="101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500" y="8813800"/>
            <a:ext cx="1447800" cy="1016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6E6052B-B108-7B7B-C79D-169869446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4248150"/>
            <a:ext cx="15316199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blurRad="653365" dir="10800000">
              <a:srgbClr val="000000">
                <a:alpha val="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4533900"/>
            <a:ext cx="3251200" cy="635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57700" y="4635500"/>
            <a:ext cx="2082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Bold"/>
              </a:rPr>
              <a:t>비교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Bold"/>
              </a:rPr>
              <a:t>키워드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Bold"/>
              </a:rPr>
              <a:t> 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5435600"/>
            <a:ext cx="6959600" cy="838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641600" y="5664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en-US" sz="2100" dirty="0" err="1">
                <a:solidFill>
                  <a:srgbClr val="000000"/>
                </a:solidFill>
                <a:latin typeface="Pretendard Regular"/>
              </a:rPr>
              <a:t>Sinx</a:t>
            </a:r>
            <a:r>
              <a:rPr lang="ko-KR" altLang="en-US" sz="2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100" dirty="0">
                <a:solidFill>
                  <a:srgbClr val="000000"/>
                </a:solidFill>
                <a:latin typeface="Pretendard Regular"/>
              </a:rPr>
              <a:t>sin3x </a:t>
            </a:r>
            <a:r>
              <a:rPr lang="ko-KR" altLang="en-US" sz="2100" dirty="0">
                <a:solidFill>
                  <a:srgbClr val="000000"/>
                </a:solidFill>
                <a:latin typeface="Pretendard Regular"/>
              </a:rPr>
              <a:t>두개를 지속해서 </a:t>
            </a:r>
            <a:endParaRPr lang="en-US" sz="21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6451600"/>
            <a:ext cx="6959600" cy="838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641600" y="6680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7467600"/>
            <a:ext cx="6959600" cy="838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41600" y="7696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8483600"/>
            <a:ext cx="6959600" cy="838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641600" y="86995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1100" y="4533900"/>
            <a:ext cx="3251200" cy="635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925300" y="4635500"/>
            <a:ext cx="2082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비교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키워드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B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5435600"/>
            <a:ext cx="6959600" cy="838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109200" y="5664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6451600"/>
            <a:ext cx="6959600" cy="838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109200" y="6680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7467600"/>
            <a:ext cx="6959600" cy="838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109200" y="76962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8483600"/>
            <a:ext cx="6959600" cy="838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109200" y="8699500"/>
            <a:ext cx="571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키워드에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3657600"/>
            <a:ext cx="161798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120900" y="2857500"/>
            <a:ext cx="1244600" cy="25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225800" y="2286000"/>
            <a:ext cx="141732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400" b="0" i="0" u="none" strike="noStrike" dirty="0">
                <a:solidFill>
                  <a:srgbClr val="000000"/>
                </a:solidFill>
                <a:latin typeface="Pretendard Medium"/>
              </a:rPr>
              <a:t>실행결과 및 분석</a:t>
            </a:r>
            <a:r>
              <a:rPr lang="en-US" altLang="ko-KR" sz="6400" b="0" i="0" u="none" strike="noStrike" dirty="0">
                <a:solidFill>
                  <a:srgbClr val="000000"/>
                </a:solidFill>
                <a:latin typeface="Pretendard Medium"/>
              </a:rPr>
              <a:t>(</a:t>
            </a:r>
            <a:r>
              <a:rPr lang="en-US" altLang="ko-KR" sz="6400" b="0" i="0" u="none" strike="noStrike" dirty="0" err="1">
                <a:solidFill>
                  <a:srgbClr val="000000"/>
                </a:solidFill>
                <a:latin typeface="Pretendard Medium"/>
              </a:rPr>
              <a:t>Hidden_Layer</a:t>
            </a:r>
            <a:r>
              <a:rPr lang="en-US" altLang="ko-KR" sz="6400" b="0" i="0" u="none" strike="noStrike" dirty="0">
                <a:solidFill>
                  <a:srgbClr val="000000"/>
                </a:solidFill>
                <a:latin typeface="Pretendard Medium"/>
              </a:rPr>
              <a:t>)</a:t>
            </a:r>
            <a:endParaRPr lang="en-US" sz="6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86000" y="927100"/>
            <a:ext cx="450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최적화기법특론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</a:rPr>
              <a:t>Project 3</a:t>
            </a: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81100" y="2286000"/>
            <a:ext cx="1397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>
                <a:solidFill>
                  <a:srgbClr val="000000"/>
                </a:solidFill>
                <a:latin typeface="Pretendard Bold"/>
              </a:rPr>
              <a:t>03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500" y="5816600"/>
            <a:ext cx="1447800" cy="101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500" y="6819900"/>
            <a:ext cx="1447800" cy="101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500" y="7823200"/>
            <a:ext cx="1447800" cy="101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500" y="8813800"/>
            <a:ext cx="1447800" cy="1016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9F6F936-D076-073A-CE7F-C10D1DC335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0500" y="3833315"/>
            <a:ext cx="15417800" cy="582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07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798</Words>
  <Application>Microsoft Office PowerPoint</Application>
  <PresentationFormat>사용자 지정</PresentationFormat>
  <Paragraphs>113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Pretendard Medium</vt:lpstr>
      <vt:lpstr>Pretendard Bold</vt:lpstr>
      <vt:lpstr>Arial</vt:lpstr>
      <vt:lpstr>Calibri</vt:lpstr>
      <vt:lpstr>Pretendard ExtraLight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</dc:creator>
  <cp:lastModifiedBy>진호 유</cp:lastModifiedBy>
  <cp:revision>3</cp:revision>
  <dcterms:created xsi:type="dcterms:W3CDTF">2006-08-16T00:00:00Z</dcterms:created>
  <dcterms:modified xsi:type="dcterms:W3CDTF">2024-12-17T14:48:20Z</dcterms:modified>
</cp:coreProperties>
</file>